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331" r:id="rId4"/>
    <p:sldId id="334" r:id="rId5"/>
    <p:sldId id="332" r:id="rId6"/>
    <p:sldId id="261" r:id="rId7"/>
    <p:sldId id="335" r:id="rId8"/>
    <p:sldId id="336" r:id="rId9"/>
    <p:sldId id="344" r:id="rId10"/>
    <p:sldId id="345" r:id="rId11"/>
    <p:sldId id="346" r:id="rId12"/>
    <p:sldId id="347" r:id="rId13"/>
    <p:sldId id="348" r:id="rId14"/>
    <p:sldId id="343" r:id="rId16"/>
    <p:sldId id="337" r:id="rId17"/>
    <p:sldId id="339" r:id="rId18"/>
    <p:sldId id="340" r:id="rId19"/>
    <p:sldId id="338" r:id="rId20"/>
    <p:sldId id="341" r:id="rId21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92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6"/>
    <p:restoredTop sz="94658"/>
  </p:normalViewPr>
  <p:slideViewPr>
    <p:cSldViewPr showGuides="1">
      <p:cViewPr varScale="1">
        <p:scale>
          <a:sx n="116" d="100"/>
          <a:sy n="116" d="100"/>
        </p:scale>
        <p:origin x="1672" y="176"/>
      </p:cViewPr>
      <p:guideLst>
        <p:guide orient="horz" pos="720"/>
        <p:guide pos="292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11108" y="0"/>
            <a:ext cx="42926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0600" y="3300413"/>
            <a:ext cx="79248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42926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11108" y="6513910"/>
            <a:ext cx="42926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 panose="020B0609020204030204"/>
                <a:cs typeface="Consolas" panose="020B0609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2.jpeg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 panose="020B0609020204030204"/>
                <a:cs typeface="Consolas" panose="020B0609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defRPr>
            </a:lvl1pPr>
          </a:lstStyle>
          <a:p>
            <a:pPr marL="121285">
              <a:lnSpc>
                <a:spcPct val="100000"/>
              </a:lnSpc>
              <a:spcBef>
                <a:spcPts val="20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36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9" Type="http://schemas.openxmlformats.org/officeDocument/2006/relationships/image" Target="../media/image24.png"/><Relationship Id="rId18" Type="http://schemas.openxmlformats.org/officeDocument/2006/relationships/image" Target="../media/image23.pn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125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보고서</a:t>
            </a:r>
            <a:endParaRPr sz="36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YOLOBridge</a:t>
            </a:r>
            <a:endParaRPr sz="3600" i="1" spc="-5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학번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2021105555</a:t>
            </a:r>
            <a:endParaRPr lang="en-US" altLang="ko-KR" sz="2400" i="1" spc="-5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이름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LIJIN</a:t>
            </a:r>
            <a:endParaRPr lang="en-US" altLang="ko-KR" sz="2400" i="1" spc="-5" dirty="0">
              <a:solidFill>
                <a:srgbClr val="FFFFFF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86169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000"/>
              <a:t>보안</a:t>
            </a:r>
            <a:r>
              <a:rPr lang="en-US" altLang="zh-CN" sz="1000"/>
              <a:t> </a:t>
            </a:r>
            <a:r>
              <a:rPr lang="ko-KR" altLang="en-US" sz="1000"/>
              <a:t>키를</a:t>
            </a:r>
            <a:r>
              <a:rPr lang="en-US" altLang="zh-CN" sz="1000"/>
              <a:t> </a:t>
            </a:r>
            <a:r>
              <a:rPr lang="ko-KR" altLang="en-US" sz="1000"/>
              <a:t>활용한</a:t>
            </a:r>
            <a:r>
              <a:rPr lang="en-US" altLang="zh-CN" sz="1000"/>
              <a:t> </a:t>
            </a:r>
            <a:r>
              <a:rPr lang="ko-KR" altLang="en-US" sz="1000"/>
              <a:t>인증</a:t>
            </a:r>
            <a:r>
              <a:rPr lang="en-US" altLang="zh-CN" sz="1000"/>
              <a:t> </a:t>
            </a:r>
            <a:r>
              <a:rPr lang="ko-KR" altLang="en-US" sz="1000"/>
              <a:t>메커니즘으로</a:t>
            </a:r>
            <a:r>
              <a:rPr lang="en-US" altLang="zh-CN" sz="1000"/>
              <a:t> </a:t>
            </a:r>
            <a:r>
              <a:rPr lang="ko-KR" altLang="en-US" sz="1000"/>
              <a:t>사용자의</a:t>
            </a:r>
            <a:r>
              <a:rPr lang="en-US" altLang="zh-CN" sz="1000"/>
              <a:t> </a:t>
            </a:r>
            <a:r>
              <a:rPr lang="ko-KR" altLang="en-US" sz="1000"/>
              <a:t>로그인</a:t>
            </a:r>
            <a:r>
              <a:rPr lang="en-US" altLang="zh-CN" sz="1000"/>
              <a:t> </a:t>
            </a:r>
            <a:r>
              <a:rPr lang="ko-KR" altLang="en-US" sz="1000"/>
              <a:t>안전성을</a:t>
            </a:r>
            <a:r>
              <a:rPr lang="en-US" altLang="zh-CN" sz="1000"/>
              <a:t> </a:t>
            </a:r>
            <a:r>
              <a:rPr lang="ko-KR" altLang="en-US" sz="1000"/>
              <a:t>보장</a:t>
            </a:r>
            <a:r>
              <a:rPr lang="en-US" altLang="zh-CN" sz="1000"/>
              <a:t>.</a:t>
            </a:r>
            <a:endParaRPr lang="en-US" altLang="zh-CN" sz="1000"/>
          </a:p>
          <a:p>
            <a:endParaRPr kumimoji="1" lang="en-US" altLang="zh-CN" sz="10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813317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간략한 설명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기능 동작 캡처 화면 제시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200" dirty="0">
              <a:latin typeface="+mn-ea"/>
              <a:cs typeface="Gulim" panose="020B0600000101010101" charset="-127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 panose="020B0600000101010101" charset="-127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/>
          <p:cNvSpPr txBox="1"/>
          <p:nvPr/>
        </p:nvSpPr>
        <p:spPr>
          <a:xfrm>
            <a:off x="458118" y="4038600"/>
            <a:ext cx="4309110" cy="707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000" kern="0" dirty="0">
                <a:latin typeface="+mn-ea"/>
                <a:cs typeface="Gulim" panose="020B0600000101010101" charset="-127"/>
              </a:rPr>
              <a:t>이미지</a:t>
            </a:r>
            <a:r>
              <a:rPr lang="en-US" altLang="zh-CN" sz="10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000" kern="0" dirty="0">
                <a:latin typeface="+mn-ea"/>
                <a:cs typeface="Gulim" panose="020B0600000101010101" charset="-127"/>
              </a:rPr>
              <a:t>또는</a:t>
            </a:r>
            <a:r>
              <a:rPr lang="en-US" altLang="zh-CN" sz="10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000" kern="0" dirty="0">
                <a:latin typeface="+mn-ea"/>
                <a:cs typeface="Gulim" panose="020B0600000101010101" charset="-127"/>
              </a:rPr>
              <a:t>데이터</a:t>
            </a:r>
            <a:r>
              <a:rPr lang="en-US" altLang="zh-CN" sz="10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000" kern="0" dirty="0">
                <a:latin typeface="+mn-ea"/>
                <a:cs typeface="Gulim" panose="020B0600000101010101" charset="-127"/>
              </a:rPr>
              <a:t>게시를</a:t>
            </a:r>
            <a:r>
              <a:rPr lang="en-US" altLang="zh-CN" sz="10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000" kern="0" dirty="0">
                <a:latin typeface="+mn-ea"/>
                <a:cs typeface="Gulim" panose="020B0600000101010101" charset="-127"/>
              </a:rPr>
              <a:t>지원하는</a:t>
            </a:r>
            <a:r>
              <a:rPr lang="en-US" altLang="zh-CN" sz="1000" kern="0" dirty="0">
                <a:latin typeface="+mn-ea"/>
                <a:cs typeface="Gulim" panose="020B0600000101010101" charset="-127"/>
              </a:rPr>
              <a:t> API </a:t>
            </a:r>
            <a:r>
              <a:rPr lang="ko-KR" altLang="en-US" sz="1000" kern="0" dirty="0">
                <a:latin typeface="+mn-ea"/>
                <a:cs typeface="Gulim" panose="020B0600000101010101" charset="-127"/>
              </a:rPr>
              <a:t>제공</a:t>
            </a:r>
            <a:r>
              <a:rPr lang="en-US" altLang="zh-CN" sz="1000" kern="0" dirty="0">
                <a:latin typeface="+mn-ea"/>
                <a:cs typeface="Gulim" panose="020B0600000101010101" charset="-127"/>
              </a:rPr>
              <a:t>.</a:t>
            </a:r>
            <a:endParaRPr lang="en-US" altLang="zh-CN" sz="1000" kern="0" dirty="0">
              <a:latin typeface="+mn-ea"/>
              <a:cs typeface="Gulim" panose="020B0600000101010101" charset="-127"/>
            </a:endParaRPr>
          </a:p>
          <a:p>
            <a:pPr latinLnBrk="0"/>
            <a:endParaRPr kumimoji="1" lang="en-US" altLang="zh-CN" sz="1000" kern="0" dirty="0">
              <a:latin typeface="+mn-ea"/>
              <a:cs typeface="Gulim" panose="020B0600000101010101" charset="-127"/>
            </a:endParaRPr>
          </a:p>
        </p:txBody>
      </p:sp>
      <p:sp>
        <p:nvSpPr>
          <p:cNvPr id="6" name="내용 개체 틀 3"/>
          <p:cNvSpPr txBox="1"/>
          <p:nvPr/>
        </p:nvSpPr>
        <p:spPr>
          <a:xfrm>
            <a:off x="5064408" y="4038600"/>
            <a:ext cx="4309110" cy="923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000" kern="0" dirty="0">
                <a:latin typeface="+mn-ea"/>
                <a:cs typeface="Gulim" panose="020B0600000101010101" charset="-127"/>
              </a:rPr>
              <a:t>이미지</a:t>
            </a:r>
            <a:r>
              <a:rPr lang="en-US" altLang="zh-CN" sz="10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000" kern="0" dirty="0">
                <a:latin typeface="+mn-ea"/>
                <a:cs typeface="Gulim" panose="020B0600000101010101" charset="-127"/>
              </a:rPr>
              <a:t>데이터를</a:t>
            </a:r>
            <a:r>
              <a:rPr lang="en-US" altLang="zh-CN" sz="10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000" kern="0" dirty="0">
                <a:latin typeface="+mn-ea"/>
                <a:cs typeface="Gulim" panose="020B0600000101010101" charset="-127"/>
              </a:rPr>
              <a:t>관리하고</a:t>
            </a:r>
            <a:r>
              <a:rPr lang="en-US" altLang="zh-CN" sz="10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000" kern="0" dirty="0">
                <a:latin typeface="+mn-ea"/>
                <a:cs typeface="Gulim" panose="020B0600000101010101" charset="-127"/>
              </a:rPr>
              <a:t>획득할</a:t>
            </a:r>
            <a:r>
              <a:rPr lang="en-US" altLang="zh-CN" sz="10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000" kern="0" dirty="0">
                <a:latin typeface="+mn-ea"/>
                <a:cs typeface="Gulim" panose="020B0600000101010101" charset="-127"/>
              </a:rPr>
              <a:t>수</a:t>
            </a:r>
            <a:r>
              <a:rPr lang="en-US" altLang="zh-CN" sz="10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000" kern="0" dirty="0">
                <a:latin typeface="+mn-ea"/>
                <a:cs typeface="Gulim" panose="020B0600000101010101" charset="-127"/>
              </a:rPr>
              <a:t>있는</a:t>
            </a:r>
            <a:r>
              <a:rPr lang="en-US" altLang="zh-CN" sz="1000" kern="0" dirty="0">
                <a:latin typeface="+mn-ea"/>
                <a:cs typeface="Gulim" panose="020B0600000101010101" charset="-127"/>
              </a:rPr>
              <a:t> API </a:t>
            </a:r>
            <a:r>
              <a:rPr lang="ko-KR" altLang="en-US" sz="1000" kern="0" dirty="0">
                <a:latin typeface="+mn-ea"/>
                <a:cs typeface="Gulim" panose="020B0600000101010101" charset="-127"/>
              </a:rPr>
              <a:t>제공</a:t>
            </a:r>
            <a:r>
              <a:rPr lang="en-US" altLang="zh-CN" sz="1000" kern="0" dirty="0">
                <a:latin typeface="+mn-ea"/>
                <a:cs typeface="Gulim" panose="020B0600000101010101" charset="-127"/>
              </a:rPr>
              <a:t>.</a:t>
            </a:r>
            <a:endParaRPr lang="en-US" altLang="zh-CN" sz="1000" kern="0" dirty="0">
              <a:latin typeface="+mn-ea"/>
              <a:cs typeface="Gulim" panose="020B0600000101010101" charset="-127"/>
            </a:endParaRPr>
          </a:p>
          <a:p>
            <a:pPr latinLnBrk="0"/>
            <a:endParaRPr kumimoji="1" lang="en-US" altLang="zh-CN" sz="1000" kern="0" dirty="0">
              <a:latin typeface="+mn-ea"/>
              <a:cs typeface="Gulim" panose="020B0600000101010101" charset="-127"/>
            </a:endParaRPr>
          </a:p>
        </p:txBody>
      </p:sp>
      <p:pic>
        <p:nvPicPr>
          <p:cNvPr id="7" name="图片 6" descr="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162810"/>
            <a:ext cx="4533265" cy="1750695"/>
          </a:xfrm>
          <a:prstGeom prst="rect">
            <a:avLst/>
          </a:prstGeom>
        </p:spPr>
      </p:pic>
      <p:pic>
        <p:nvPicPr>
          <p:cNvPr id="8" name="图片 7" descr="2-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160010"/>
            <a:ext cx="4533265" cy="1536065"/>
          </a:xfrm>
          <a:prstGeom prst="rect">
            <a:avLst/>
          </a:prstGeom>
        </p:spPr>
      </p:pic>
      <p:pic>
        <p:nvPicPr>
          <p:cNvPr id="9" name="图片 8" descr="2-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225" y="5160010"/>
            <a:ext cx="475488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86169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기타 추가기능</a:t>
            </a:r>
            <a:endParaRPr lang="ko-KR" altLang="en-US" sz="14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lang="ko-KR" altLang="en-US" sz="1000"/>
              <a:t>돌고래</a:t>
            </a:r>
            <a:r>
              <a:rPr lang="en-US" altLang="zh-CN" sz="1000"/>
              <a:t> </a:t>
            </a:r>
            <a:r>
              <a:rPr lang="ko-KR" altLang="en-US" sz="1000"/>
              <a:t>이미지를</a:t>
            </a:r>
            <a:r>
              <a:rPr lang="en-US" altLang="zh-CN" sz="1000"/>
              <a:t> </a:t>
            </a:r>
            <a:r>
              <a:rPr lang="ko-KR" altLang="en-US" sz="1000"/>
              <a:t>수신하고</a:t>
            </a:r>
            <a:r>
              <a:rPr lang="en-US" altLang="zh-CN" sz="1000"/>
              <a:t> </a:t>
            </a:r>
            <a:r>
              <a:rPr lang="ko-KR" altLang="en-US" sz="1000"/>
              <a:t>이미지를</a:t>
            </a:r>
            <a:r>
              <a:rPr lang="en-US" altLang="zh-CN" sz="1000"/>
              <a:t> </a:t>
            </a:r>
            <a:r>
              <a:rPr lang="ko-KR" altLang="en-US" sz="1000"/>
              <a:t>식별하고</a:t>
            </a:r>
            <a:r>
              <a:rPr lang="en-US" altLang="zh-CN" sz="1000"/>
              <a:t> </a:t>
            </a:r>
            <a:r>
              <a:rPr lang="ko-KR" altLang="en-US" sz="1000"/>
              <a:t>고객에게</a:t>
            </a:r>
            <a:r>
              <a:rPr lang="en-US" altLang="zh-CN" sz="1000"/>
              <a:t> </a:t>
            </a:r>
            <a:r>
              <a:rPr lang="ko-KR" altLang="en-US" sz="1000"/>
              <a:t>최종</a:t>
            </a:r>
            <a:r>
              <a:rPr lang="en-US" altLang="zh-CN" sz="1000"/>
              <a:t> </a:t>
            </a:r>
            <a:r>
              <a:rPr lang="ko-KR" altLang="en-US" sz="1000"/>
              <a:t>반환하기</a:t>
            </a:r>
            <a:r>
              <a:rPr lang="en-US" altLang="zh-CN" sz="1000"/>
              <a:t> </a:t>
            </a:r>
            <a:r>
              <a:rPr lang="ko-KR" altLang="en-US" sz="1000"/>
              <a:t>위해</a:t>
            </a:r>
            <a:r>
              <a:rPr lang="en-US" altLang="zh-CN" sz="1000"/>
              <a:t> EDGE </a:t>
            </a:r>
            <a:r>
              <a:rPr lang="ko-KR" altLang="en-US" sz="1000"/>
              <a:t>시스템을</a:t>
            </a:r>
            <a:r>
              <a:rPr lang="en-US" altLang="zh-CN" sz="1000"/>
              <a:t> </a:t>
            </a:r>
            <a:r>
              <a:rPr lang="ko-KR" altLang="en-US" sz="1000"/>
              <a:t>전송합니다</a:t>
            </a:r>
            <a:r>
              <a:rPr lang="en-US" altLang="zh-CN" sz="1000"/>
              <a:t>.</a:t>
            </a:r>
            <a:endParaRPr lang="en-US" altLang="zh-CN" sz="1000"/>
          </a:p>
          <a:p>
            <a:endParaRPr kumimoji="1" lang="en-US" altLang="zh-CN" sz="10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59787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기타 추가기능</a:t>
            </a:r>
            <a:endParaRPr lang="ko-KR" altLang="en-US" sz="14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간략한 설명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기능 동작 캡처 화면 제시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200" dirty="0">
              <a:latin typeface="+mn-ea"/>
              <a:cs typeface="Gulim" panose="020B0600000101010101" charset="-127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 panose="020B0600000101010101" charset="-127"/>
            </a:endParaRPr>
          </a:p>
          <a:p>
            <a:endParaRPr kumimoji="1" lang="ko-KR" altLang="en-US" sz="800" dirty="0"/>
          </a:p>
        </p:txBody>
      </p:sp>
      <p:pic>
        <p:nvPicPr>
          <p:cNvPr id="5" name="图片 4" descr="2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133600"/>
            <a:ext cx="4110355" cy="25730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584960"/>
          </a:xfrm>
        </p:spPr>
        <p:txBody>
          <a:bodyPr>
            <a:no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000"/>
              <a:t>이미지</a:t>
            </a:r>
            <a:r>
              <a:rPr lang="en-US" altLang="zh-CN" sz="1000"/>
              <a:t> </a:t>
            </a:r>
            <a:r>
              <a:rPr lang="ko-KR" altLang="en-US" sz="1000"/>
              <a:t>목록을</a:t>
            </a:r>
            <a:r>
              <a:rPr lang="en-US" altLang="zh-CN" sz="1000"/>
              <a:t> </a:t>
            </a:r>
            <a:r>
              <a:rPr lang="ko-KR" altLang="en-US" sz="1000"/>
              <a:t>시각적으로</a:t>
            </a:r>
            <a:r>
              <a:rPr lang="en-US" altLang="zh-CN" sz="1000"/>
              <a:t> </a:t>
            </a:r>
            <a:r>
              <a:rPr lang="ko-KR" altLang="en-US" sz="1000"/>
              <a:t>표시하는</a:t>
            </a:r>
            <a:r>
              <a:rPr lang="en-US" altLang="zh-CN" sz="1000"/>
              <a:t> </a:t>
            </a:r>
            <a:r>
              <a:rPr lang="ko-KR" altLang="en-US" sz="1000"/>
              <a:t>기능</a:t>
            </a:r>
            <a:r>
              <a:rPr lang="en-US" altLang="zh-CN" sz="1000"/>
              <a:t> </a:t>
            </a:r>
            <a:r>
              <a:rPr lang="ko-KR" altLang="en-US" sz="1000"/>
              <a:t>제공</a:t>
            </a:r>
            <a:r>
              <a:rPr lang="en-US" altLang="zh-CN" sz="1000"/>
              <a:t>.</a:t>
            </a:r>
            <a:endParaRPr lang="en-US" altLang="zh-CN" sz="1000"/>
          </a:p>
          <a:p>
            <a:endParaRPr kumimoji="1" lang="en-US" altLang="zh-CN" sz="10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07696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획득을 위한 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HTTP </a:t>
            </a:r>
            <a:r>
              <a:rPr lang="en-GB" altLang="ko-KR" sz="140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Restfull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zh-CN" sz="1000"/>
              <a:t>API</a:t>
            </a:r>
            <a:r>
              <a:rPr lang="ko-KR" altLang="en-US" sz="1000"/>
              <a:t>를</a:t>
            </a:r>
            <a:r>
              <a:rPr lang="en-US" altLang="zh-CN" sz="1000"/>
              <a:t> </a:t>
            </a:r>
            <a:r>
              <a:rPr lang="ko-KR" altLang="en-US" sz="1000"/>
              <a:t>활용하여</a:t>
            </a:r>
            <a:r>
              <a:rPr lang="en-US" altLang="zh-CN" sz="1000"/>
              <a:t> </a:t>
            </a:r>
            <a:r>
              <a:rPr lang="ko-KR" altLang="en-US" sz="1000"/>
              <a:t>이미지</a:t>
            </a:r>
            <a:r>
              <a:rPr lang="en-US" altLang="zh-CN" sz="1000"/>
              <a:t> </a:t>
            </a:r>
            <a:r>
              <a:rPr lang="ko-KR" altLang="en-US" sz="1000"/>
              <a:t>데이터를</a:t>
            </a:r>
            <a:r>
              <a:rPr lang="en-US" altLang="zh-CN" sz="1000"/>
              <a:t> </a:t>
            </a:r>
            <a:r>
              <a:rPr lang="ko-KR" altLang="en-US" sz="1000"/>
              <a:t>획득하고</a:t>
            </a:r>
            <a:r>
              <a:rPr lang="en-US" altLang="zh-CN" sz="1000"/>
              <a:t>, </a:t>
            </a:r>
            <a:r>
              <a:rPr lang="ko-KR" altLang="en-US" sz="1000"/>
              <a:t>클라이언트</a:t>
            </a:r>
            <a:r>
              <a:rPr lang="en-US" altLang="zh-CN" sz="1000"/>
              <a:t>-</a:t>
            </a:r>
            <a:r>
              <a:rPr lang="ko-KR" altLang="en-US" sz="1000"/>
              <a:t>서버</a:t>
            </a:r>
            <a:r>
              <a:rPr lang="en-US" altLang="zh-CN" sz="1000"/>
              <a:t> </a:t>
            </a:r>
            <a:r>
              <a:rPr lang="ko-KR" altLang="en-US" sz="1000"/>
              <a:t>간</a:t>
            </a:r>
            <a:r>
              <a:rPr lang="en-US" altLang="zh-CN" sz="1000"/>
              <a:t> </a:t>
            </a:r>
            <a:r>
              <a:rPr lang="ko-KR" altLang="en-US" sz="1000"/>
              <a:t>상호작용</a:t>
            </a:r>
            <a:r>
              <a:rPr lang="en-US" altLang="zh-CN" sz="1000"/>
              <a:t> </a:t>
            </a:r>
            <a:r>
              <a:rPr lang="ko-KR" altLang="en-US" sz="1000"/>
              <a:t>지원</a:t>
            </a:r>
            <a:r>
              <a:rPr lang="en-US" altLang="zh-CN" sz="1000"/>
              <a:t>.</a:t>
            </a:r>
            <a:endParaRPr lang="en-US" altLang="zh-CN" sz="1000"/>
          </a:p>
          <a:p>
            <a:endParaRPr kumimoji="1" lang="en-US" altLang="zh-CN" sz="1000" dirty="0"/>
          </a:p>
        </p:txBody>
      </p:sp>
      <p:sp>
        <p:nvSpPr>
          <p:cNvPr id="5" name="내용 개체 틀 2"/>
          <p:cNvSpPr txBox="1"/>
          <p:nvPr/>
        </p:nvSpPr>
        <p:spPr>
          <a:xfrm>
            <a:off x="458118" y="4038600"/>
            <a:ext cx="4309110" cy="18133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간략한 설명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200" i="1" kern="0" spc="-5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기능 동작 캡처 화면 제시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 panose="020B0600000101010101" charset="-127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 panose="020B0600000101010101" charset="-127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/>
          <p:cNvSpPr txBox="1"/>
          <p:nvPr/>
        </p:nvSpPr>
        <p:spPr>
          <a:xfrm>
            <a:off x="5064408" y="4038600"/>
            <a:ext cx="4309110" cy="676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기타 추가 기능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000" kern="0" dirty="0">
                <a:latin typeface="+mn-ea"/>
                <a:cs typeface="Gulim" panose="020B0600000101010101" charset="-127"/>
              </a:rPr>
              <a:t>로그인</a:t>
            </a:r>
            <a:r>
              <a:rPr lang="en-US" altLang="zh-CN" sz="10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000" kern="0" dirty="0">
                <a:latin typeface="+mn-ea"/>
                <a:cs typeface="Gulim" panose="020B0600000101010101" charset="-127"/>
              </a:rPr>
              <a:t>확인</a:t>
            </a:r>
            <a:r>
              <a:rPr lang="en-US" altLang="zh-CN" sz="10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000" kern="0" dirty="0">
                <a:latin typeface="+mn-ea"/>
                <a:cs typeface="Gulim" panose="020B0600000101010101" charset="-127"/>
              </a:rPr>
              <a:t>기능</a:t>
            </a:r>
            <a:r>
              <a:rPr lang="en-US" altLang="zh-CN" sz="10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000" kern="0" dirty="0">
                <a:latin typeface="+mn-ea"/>
                <a:cs typeface="Gulim" panose="020B0600000101010101" charset="-127"/>
              </a:rPr>
              <a:t>제공</a:t>
            </a:r>
            <a:r>
              <a:rPr lang="en-US" altLang="ko-KR" sz="800" kern="0" dirty="0">
                <a:latin typeface="+mn-ea"/>
                <a:cs typeface="Gulim" panose="020B0600000101010101" charset="-127"/>
              </a:rPr>
              <a:t>.</a:t>
            </a:r>
            <a:endParaRPr lang="ko-KR" altLang="en-US" sz="800" kern="0" dirty="0">
              <a:latin typeface="+mn-ea"/>
              <a:cs typeface="Gulim" panose="020B0600000101010101" charset="-127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图片 6" descr="3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4630" y="2210435"/>
            <a:ext cx="4232910" cy="1720850"/>
          </a:xfrm>
          <a:prstGeom prst="rect">
            <a:avLst/>
          </a:prstGeom>
        </p:spPr>
      </p:pic>
      <p:pic>
        <p:nvPicPr>
          <p:cNvPr id="8" name="图片 7" descr="3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85" y="2209800"/>
            <a:ext cx="4233545" cy="1721485"/>
          </a:xfrm>
          <a:prstGeom prst="rect">
            <a:avLst/>
          </a:prstGeom>
        </p:spPr>
      </p:pic>
      <p:pic>
        <p:nvPicPr>
          <p:cNvPr id="9" name="图片 8" descr="3-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995" y="4932680"/>
            <a:ext cx="4233545" cy="17462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부족한 설명 </a:t>
            </a:r>
            <a:r>
              <a:rPr lang="ko-KR" altLang="en-US" sz="2000" i="1" dirty="0" err="1">
                <a:solidFill>
                  <a:srgbClr val="FF0000"/>
                </a:solidFill>
              </a:rPr>
              <a:t>추거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525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sz="1600" b="1" dirty="0">
                <a:latin typeface="+mn-ea"/>
                <a:cs typeface="Gulim" panose="020B0600000101010101" charset="-127"/>
                <a:sym typeface="+mn-ea"/>
              </a:rPr>
              <a:t>Edge System (엣지 시스템):</a:t>
            </a:r>
            <a:endParaRPr sz="1600" b="1" dirty="0">
              <a:latin typeface="+mn-ea"/>
              <a:cs typeface="Gulim" panose="020B0600000101010101" charset="-127"/>
            </a:endParaRPr>
          </a:p>
          <a:p>
            <a:pPr marL="403225" lvl="1" indent="45720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sz="1600" dirty="0">
                <a:latin typeface="+mn-ea"/>
                <a:cs typeface="Gulim" panose="020B0600000101010101" charset="-127"/>
                <a:sym typeface="+mn-ea"/>
              </a:rPr>
              <a:t>YOLOv5 모델 통합, MS COCO 데이터셋 기반 80종 객체 탐지 지원.</a:t>
            </a:r>
            <a:endParaRPr sz="1600" dirty="0">
              <a:latin typeface="+mn-ea"/>
              <a:cs typeface="Gulim" panose="020B0600000101010101" charset="-127"/>
            </a:endParaRPr>
          </a:p>
          <a:p>
            <a:pPr marL="403225" lvl="1" indent="45720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sz="1600" dirty="0">
                <a:latin typeface="+mn-ea"/>
                <a:cs typeface="Gulim" panose="020B0600000101010101" charset="-127"/>
                <a:sym typeface="+mn-ea"/>
              </a:rPr>
              <a:t>RTSP 및 HTTP 기반 실시간 이미지 스트림 데이터 분석 기능 제공.</a:t>
            </a:r>
            <a:endParaRPr sz="1600" dirty="0">
              <a:latin typeface="+mn-ea"/>
              <a:cs typeface="Gulim" panose="020B0600000101010101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sz="1600" b="1" dirty="0">
              <a:latin typeface="+mn-ea"/>
              <a:cs typeface="Gulim" panose="020B0600000101010101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sz="1600" b="1" dirty="0">
                <a:latin typeface="+mn-ea"/>
                <a:cs typeface="Gulim" panose="020B0600000101010101" charset="-127"/>
                <a:sym typeface="+mn-ea"/>
              </a:rPr>
              <a:t>Service System (서비스 시스템):</a:t>
            </a:r>
            <a:endParaRPr sz="1600" b="1" dirty="0">
              <a:latin typeface="+mn-ea"/>
              <a:cs typeface="Gulim" panose="020B0600000101010101" charset="-127"/>
            </a:endParaRPr>
          </a:p>
          <a:p>
            <a:pPr marL="403225" lvl="1" indent="45720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sz="1600" dirty="0">
                <a:latin typeface="+mn-ea"/>
                <a:cs typeface="Gulim" panose="020B0600000101010101" charset="-127"/>
                <a:sym typeface="+mn-ea"/>
              </a:rPr>
              <a:t>Django 기반 RESTful API 제공, 이미지 업로드, 검색 및 관리 기능 지원.</a:t>
            </a:r>
            <a:endParaRPr sz="1600" dirty="0">
              <a:latin typeface="+mn-ea"/>
              <a:cs typeface="Gulim" panose="020B0600000101010101" charset="-127"/>
            </a:endParaRPr>
          </a:p>
          <a:p>
            <a:pPr marL="403225" lvl="1" indent="45720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sz="1600" dirty="0">
                <a:latin typeface="+mn-ea"/>
                <a:cs typeface="Gulim" panose="020B0600000101010101" charset="-127"/>
                <a:sym typeface="+mn-ea"/>
              </a:rPr>
              <a:t>확장 기능 추가: 보안 키를 통한 사용자 로그인 인증 및 이미지 관리 권한 제공.</a:t>
            </a:r>
            <a:endParaRPr sz="1600" dirty="0">
              <a:latin typeface="+mn-ea"/>
              <a:cs typeface="Gulim" panose="020B0600000101010101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sz="1600" dirty="0">
              <a:latin typeface="+mn-ea"/>
              <a:cs typeface="Gulim" panose="020B0600000101010101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sz="1600" b="1" dirty="0">
                <a:latin typeface="+mn-ea"/>
                <a:cs typeface="Gulim" panose="020B0600000101010101" charset="-127"/>
                <a:sym typeface="+mn-ea"/>
              </a:rPr>
              <a:t>Client System (클라이언트 시스템):</a:t>
            </a:r>
            <a:endParaRPr sz="1600" b="1" dirty="0">
              <a:latin typeface="+mn-ea"/>
              <a:cs typeface="Gulim" panose="020B0600000101010101" charset="-127"/>
            </a:endParaRPr>
          </a:p>
          <a:p>
            <a:pPr marL="403225" lvl="1" indent="45720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sz="1600" dirty="0">
                <a:latin typeface="+mn-ea"/>
                <a:cs typeface="Gulim" panose="020B0600000101010101" charset="-127"/>
                <a:sym typeface="+mn-ea"/>
              </a:rPr>
              <a:t>Android 네이티브 애플리케이션, 이미지 목록 및 상세 보기 지원.</a:t>
            </a:r>
            <a:endParaRPr sz="1600" dirty="0">
              <a:latin typeface="+mn-ea"/>
              <a:cs typeface="Gulim" panose="020B0600000101010101" charset="-127"/>
            </a:endParaRPr>
          </a:p>
          <a:p>
            <a:pPr marL="403225" lvl="1" indent="45720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sz="1600" dirty="0">
                <a:latin typeface="+mn-ea"/>
                <a:cs typeface="Gulim" panose="020B0600000101010101" charset="-127"/>
                <a:sym typeface="+mn-ea"/>
              </a:rPr>
              <a:t>추가 기능: 사용자 상호작용 이미지 태그 및 분류 도구.</a:t>
            </a:r>
            <a:endParaRPr sz="1600" dirty="0">
              <a:latin typeface="+mn-ea"/>
              <a:cs typeface="Gulim" panose="020B0600000101010101" charset="-127"/>
            </a:endParaRPr>
          </a:p>
          <a:p>
            <a:pPr marL="403225" lvl="1" indent="45720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sz="1600" dirty="0">
                <a:latin typeface="+mn-ea"/>
                <a:cs typeface="Gulim" panose="020B0600000101010101" charset="-127"/>
                <a:sym typeface="+mn-ea"/>
              </a:rPr>
              <a:t>UI 디자인: 사용자 역할에 따른 맞춤형 콘텐츠 제공.</a:t>
            </a:r>
            <a:endParaRPr sz="1600" dirty="0">
              <a:latin typeface="+mn-ea"/>
              <a:cs typeface="Gulim" panose="020B0600000101010101" charset="-127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sz="1600" dirty="0">
              <a:latin typeface="+mn-ea"/>
              <a:cs typeface="Gulim" panose="020B0600000101010101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456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sz="2000" b="1" dirty="0">
                <a:latin typeface="+mn-ea"/>
                <a:cs typeface="Malgun Gothic" panose="020B0503020000020004" charset="-127"/>
                <a:sym typeface="+mn-ea"/>
              </a:rPr>
              <a:t>시나리오 설명:</a:t>
            </a:r>
            <a:endParaRPr sz="2000" b="1" dirty="0">
              <a:latin typeface="+mn-ea"/>
              <a:cs typeface="Malgun Gothic" panose="020B0503020000020004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 panose="020B0600000101010101" charset="-127"/>
              </a:rPr>
              <a:t>이미지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업로드</a:t>
            </a:r>
            <a:endParaRPr lang="ko-KR" altLang="en-US" sz="1800" dirty="0">
              <a:latin typeface="+mn-ea"/>
              <a:cs typeface="Gulim" panose="020B0600000101010101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 panose="020B0600000101010101" charset="-127"/>
              </a:rPr>
              <a:t>사용자가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모바일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앱에서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이미지를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선택하여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서버로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업로드합니다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.</a:t>
            </a:r>
            <a:endParaRPr lang="en-US" altLang="zh-CN" sz="1800" dirty="0">
              <a:latin typeface="+mn-ea"/>
              <a:cs typeface="Gulim" panose="020B0600000101010101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en-US" altLang="zh-CN" sz="1800" dirty="0">
              <a:latin typeface="+mn-ea"/>
              <a:cs typeface="Gulim" panose="020B0600000101010101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 panose="020B0600000101010101" charset="-127"/>
              </a:rPr>
              <a:t>객체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탐지</a:t>
            </a:r>
            <a:endParaRPr lang="ko-KR" altLang="en-US" sz="1800" dirty="0">
              <a:latin typeface="+mn-ea"/>
              <a:cs typeface="Gulim" panose="020B0600000101010101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 panose="020B0600000101010101" charset="-127"/>
              </a:rPr>
              <a:t>서버는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업로드된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이미지를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YOLOv5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모델로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분석하여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탐지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결과를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생성합니다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.</a:t>
            </a:r>
            <a:endParaRPr lang="en-US" altLang="zh-CN" sz="1800" dirty="0">
              <a:latin typeface="+mn-ea"/>
              <a:cs typeface="Gulim" panose="020B0600000101010101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en-US" altLang="zh-CN" sz="1800" dirty="0">
              <a:latin typeface="+mn-ea"/>
              <a:cs typeface="Gulim" panose="020B0600000101010101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 panose="020B0600000101010101" charset="-127"/>
              </a:rPr>
              <a:t>결과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확인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및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공유</a:t>
            </a:r>
            <a:endParaRPr lang="ko-KR" altLang="en-US" sz="1800" dirty="0">
              <a:latin typeface="+mn-ea"/>
              <a:cs typeface="Gulim" panose="020B0600000101010101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 panose="020B0600000101010101" charset="-127"/>
              </a:rPr>
              <a:t>사용자는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탐지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결과를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앱에서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확인하고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,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필요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소셜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네트워크에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공유할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수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있습니다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.</a:t>
            </a:r>
            <a:endParaRPr lang="en-US" altLang="zh-CN" sz="1800" dirty="0">
              <a:latin typeface="+mn-ea"/>
              <a:cs typeface="Gulim" panose="020B0600000101010101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선택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2067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b="1" dirty="0">
                <a:latin typeface="+mn-ea"/>
                <a:cs typeface="Gulim" panose="020B0600000101010101" charset="-127"/>
              </a:rPr>
              <a:t>문제</a:t>
            </a:r>
            <a:r>
              <a:rPr lang="en-US" altLang="zh-CN" sz="2000" b="1" dirty="0">
                <a:latin typeface="+mn-ea"/>
                <a:cs typeface="Gulim" panose="020B0600000101010101" charset="-127"/>
              </a:rPr>
              <a:t>: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YOLOv5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모델을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Python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환경에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통합하고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MS COCO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데이터셋을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기반으로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80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종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객체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탐지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기능을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구현하는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과정에서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모델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크기와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성능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최적화의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어려움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.</a:t>
            </a:r>
            <a:endParaRPr lang="en-US" altLang="zh-CN" sz="1800" dirty="0">
              <a:latin typeface="+mn-ea"/>
              <a:cs typeface="Gulim" panose="020B0600000101010101" charset="-127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b="1" dirty="0">
                <a:latin typeface="+mn-ea"/>
                <a:cs typeface="Gulim" panose="020B0600000101010101" charset="-127"/>
              </a:rPr>
              <a:t>해결</a:t>
            </a:r>
            <a:r>
              <a:rPr lang="en-US" altLang="zh-CN" sz="2000" b="1" dirty="0">
                <a:latin typeface="+mn-ea"/>
                <a:cs typeface="Gulim" panose="020B0600000101010101" charset="-127"/>
              </a:rPr>
              <a:t>:</a:t>
            </a:r>
            <a:endParaRPr lang="en-US" altLang="zh-CN" sz="2000" b="1" dirty="0">
              <a:latin typeface="+mn-ea"/>
              <a:cs typeface="Gulim" panose="020B0600000101010101" charset="-127"/>
            </a:endParaRPr>
          </a:p>
          <a:p>
            <a:pPr marL="12065" indent="45720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en-US" altLang="zh-CN" sz="1800" dirty="0">
                <a:latin typeface="+mn-ea"/>
                <a:cs typeface="Gulim" panose="020B0600000101010101" charset="-127"/>
              </a:rPr>
              <a:t>GPU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활용한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모델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추론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속도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향상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.</a:t>
            </a:r>
            <a:endParaRPr lang="en-US" altLang="zh-CN" sz="1800" dirty="0">
              <a:latin typeface="+mn-ea"/>
              <a:cs typeface="Gulim" panose="020B0600000101010101" charset="-127"/>
            </a:endParaRPr>
          </a:p>
          <a:p>
            <a:pPr marL="12065" indent="45720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sz="1800" dirty="0">
                <a:latin typeface="+mn-ea"/>
                <a:cs typeface="Gulim" panose="020B0600000101010101" charset="-127"/>
              </a:rPr>
              <a:t>필요하지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않은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클래스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제거를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통해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모델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크기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축소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.</a:t>
            </a:r>
            <a:endParaRPr lang="en-US" altLang="zh-CN" sz="1800" dirty="0">
              <a:latin typeface="+mn-ea"/>
              <a:cs typeface="Gulim" panose="020B0600000101010101" charset="-127"/>
            </a:endParaRPr>
          </a:p>
          <a:p>
            <a:pPr marL="12065" indent="45720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sz="1800" dirty="0">
                <a:latin typeface="+mn-ea"/>
                <a:cs typeface="Gulim" panose="020B0600000101010101" charset="-127"/>
              </a:rPr>
              <a:t>사전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학습된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가중치를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활용하여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개발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시간을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단축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.</a:t>
            </a:r>
            <a:endParaRPr lang="en-US" altLang="zh-CN" sz="1800" dirty="0">
              <a:latin typeface="+mn-ea"/>
              <a:cs typeface="Gulim" panose="020B0600000101010101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데모 동영상</a:t>
            </a:r>
            <a:endParaRPr sz="2000" dirty="0">
              <a:latin typeface="+mn-ea"/>
              <a:cs typeface="Malgun Gothic" panose="020B0503020000020004" charset="-127"/>
            </a:endParaRPr>
          </a:p>
        </p:txBody>
      </p:sp>
      <p:pic>
        <p:nvPicPr>
          <p:cNvPr id="5" name="运行视频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" y="1752600"/>
            <a:ext cx="4733290" cy="3565525"/>
          </a:xfrm>
          <a:prstGeom prst="rect">
            <a:avLst/>
          </a:prstGeom>
        </p:spPr>
      </p:pic>
      <p:pic>
        <p:nvPicPr>
          <p:cNvPr id="6" name="运行视频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2200" y="1124585"/>
            <a:ext cx="2438400" cy="5418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603050405020304"/>
                <a:cs typeface="Times New Roman" panose="02020603050405020304"/>
              </a:rPr>
              <a:t>기대효과 및 결론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2644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b="1" dirty="0">
                <a:latin typeface="+mn-ea"/>
                <a:cs typeface="Gulim" panose="020B0600000101010101" charset="-127"/>
              </a:rPr>
              <a:t>기술적</a:t>
            </a:r>
            <a:r>
              <a:rPr lang="en-US" altLang="zh-CN" sz="2000" b="1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2000" b="1" dirty="0">
                <a:latin typeface="+mn-ea"/>
                <a:cs typeface="Gulim" panose="020B0600000101010101" charset="-127"/>
              </a:rPr>
              <a:t>성과</a:t>
            </a:r>
            <a:endParaRPr lang="ko-KR" altLang="en-US" sz="2000" b="1" dirty="0">
              <a:latin typeface="+mn-ea"/>
              <a:cs typeface="Gulim" panose="020B0600000101010101" charset="-127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en-US" altLang="zh-CN" sz="1800" dirty="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en-US" altLang="ko-KR" sz="1800" dirty="0">
                <a:latin typeface="+mn-ea"/>
                <a:cs typeface="Gulim" panose="020B0600000101010101" charset="-127"/>
              </a:rPr>
              <a:t>1.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엣지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,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서버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,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클라이언트를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통합한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서비스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구축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.</a:t>
            </a:r>
            <a:endParaRPr lang="en-US" altLang="zh-CN" sz="1800" dirty="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en-US" altLang="zh-CN" sz="1800" dirty="0">
                <a:latin typeface="+mn-ea"/>
                <a:cs typeface="Gulim" panose="020B0600000101010101" charset="-127"/>
              </a:rPr>
              <a:t>2.YOLOv5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모델의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실제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응용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가능성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증명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.</a:t>
            </a:r>
            <a:endParaRPr lang="en-US" altLang="zh-CN" sz="1800" dirty="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en-US" altLang="ko-KR" sz="1800" dirty="0">
                <a:latin typeface="+mn-ea"/>
                <a:cs typeface="Gulim" panose="020B0600000101010101" charset="-127"/>
              </a:rPr>
              <a:t>3.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실용성</a:t>
            </a:r>
            <a:endParaRPr lang="en-US" altLang="zh-CN" sz="1800" dirty="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en-US" altLang="ko-KR" sz="1800" dirty="0">
                <a:latin typeface="+mn-ea"/>
                <a:cs typeface="Gulim" panose="020B0600000101010101" charset="-127"/>
              </a:rPr>
              <a:t>4.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보안성이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강화된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데이터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관리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기능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제공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.</a:t>
            </a:r>
            <a:endParaRPr lang="en-US" altLang="zh-CN" sz="1800" dirty="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en-US" altLang="ko-KR" sz="1800" dirty="0">
                <a:latin typeface="+mn-ea"/>
                <a:cs typeface="Gulim" panose="020B0600000101010101" charset="-127"/>
              </a:rPr>
              <a:t>5.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빠르고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직관적인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이미지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탐지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및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관리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.</a:t>
            </a:r>
            <a:endParaRPr lang="en-US" altLang="zh-CN" sz="1800" dirty="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en-US" altLang="ko-KR" sz="1800" dirty="0">
                <a:latin typeface="+mn-ea"/>
                <a:cs typeface="Gulim" panose="020B0600000101010101" charset="-127"/>
              </a:rPr>
              <a:t>6.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상업적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가치</a:t>
            </a:r>
            <a:endParaRPr lang="ko-KR" altLang="en-US" sz="1800" dirty="0">
              <a:latin typeface="+mn-ea"/>
              <a:cs typeface="Gulim" panose="020B0600000101010101" charset="-127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endParaRPr lang="en-US" altLang="zh-CN" sz="1800" dirty="0">
              <a:latin typeface="+mn-ea"/>
              <a:cs typeface="Gulim" panose="020B0600000101010101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603050405020304"/>
                <a:cs typeface="Times New Roman" panose="02020603050405020304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585"/>
            <a:ext cx="8839200" cy="1424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URL :  </a:t>
            </a:r>
            <a:r>
              <a:rPr lang="en-US" altLang="zh-CN" sz="20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http://127.0.0.1:5000</a:t>
            </a:r>
            <a:endParaRPr lang="en-US" altLang="zh-CN" sz="2000" i="1" spc="-5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1840865" lvl="4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en-US" altLang="zh-CN" sz="20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http://127.0.0.1:8000</a:t>
            </a:r>
            <a:endParaRPr lang="en-US" altLang="zh-CN" sz="2000" i="1" spc="-5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: </a:t>
            </a:r>
            <a:r>
              <a:rPr lang="en-US" altLang="zh-CN" sz="2000" dirty="0">
                <a:latin typeface="+mn-ea"/>
                <a:cs typeface="Malgun Gothic" panose="020B0503020000020004" charset="-127"/>
              </a:rPr>
              <a:t>https://github.com/LJ2021105555/Final-Project.git</a:t>
            </a:r>
            <a:endParaRPr lang="en-US" altLang="zh-CN" sz="2000" dirty="0">
              <a:latin typeface="+mn-ea"/>
              <a:cs typeface="Malgun Gothic" panose="020B0503020000020004" charset="-127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i="1" dirty="0">
                <a:solidFill>
                  <a:srgbClr val="FF0000"/>
                </a:solidFill>
                <a:latin typeface="+mn-ea"/>
                <a:cs typeface="Gulim" panose="020B0600000101010101" charset="-127"/>
              </a:rPr>
              <a:t>폴더 형식 </a:t>
            </a:r>
            <a:endParaRPr lang="en-US" altLang="ko-KR" i="1" dirty="0">
              <a:solidFill>
                <a:srgbClr val="FF0000"/>
              </a:solidFill>
              <a:latin typeface="+mn-ea"/>
              <a:cs typeface="Gulim" panose="020B0600000101010101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/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/>
                <a:t>Root</a:t>
              </a:r>
              <a:endParaRPr kumimoji="1" lang="en-US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 err="1"/>
                <a:t>Edge_System</a:t>
              </a:r>
              <a:endParaRPr kumimoji="1" lang="en-US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 err="1"/>
                <a:t>Service_System</a:t>
              </a:r>
              <a:endParaRPr kumimoji="1" lang="en-US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 err="1"/>
                <a:t>Client_System</a:t>
              </a:r>
              <a:endParaRPr kumimoji="1" lang="en-US" altLang="en-US" dirty="0"/>
            </a:p>
          </p:txBody>
        </p:sp>
        <p:cxnSp>
          <p:nvCxnSpPr>
            <p:cNvPr id="10" name="직선 연결선[R] 9"/>
            <p:cNvCxnSpPr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/>
            <p:cNvCxnSpPr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/>
            <p:cNvCxnSpPr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/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>
                  <a:solidFill>
                    <a:schemeClr val="bg1"/>
                  </a:solidFill>
                </a:rPr>
                <a:t>YOLO</a:t>
              </a:r>
              <a:endParaRPr kumimoji="1" lang="en-US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/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>
                  <a:solidFill>
                    <a:schemeClr val="bg1"/>
                  </a:solidFill>
                </a:rPr>
                <a:t>Django</a:t>
              </a:r>
              <a:endParaRPr kumimoji="1" lang="en-US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/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dirty="0">
                  <a:solidFill>
                    <a:schemeClr val="bg1"/>
                  </a:solidFill>
                </a:rPr>
                <a:t>Android, Native App</a:t>
              </a:r>
              <a:endParaRPr kumimoji="1" lang="en-US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pptx</a:t>
            </a:r>
            <a:endParaRPr lang="ko-KR" altLang="en-US" sz="1800" dirty="0">
              <a:latin typeface="Times New Roman" panose="02020603050405020304"/>
              <a:cs typeface="Times New Roman" panose="02020603050405020304"/>
            </a:endParaRPr>
          </a:p>
        </p:txBody>
      </p:sp>
      <p:cxnSp>
        <p:nvCxnSpPr>
          <p:cNvPr id="11" name="꺾인 연결선[E] 10"/>
          <p:cNvCxnSpPr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) </a:t>
            </a:r>
            <a:endParaRPr lang="ko-KR" altLang="en-US" sz="1800" dirty="0">
              <a:latin typeface="Times New Roman" panose="02020603050405020304"/>
              <a:cs typeface="Times New Roman" panose="02020603050405020304"/>
            </a:endParaRPr>
          </a:p>
        </p:txBody>
      </p:sp>
      <p:cxnSp>
        <p:nvCxnSpPr>
          <p:cNvPr id="19" name="꺾인 연결선[E] 18"/>
          <p:cNvCxnSpPr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 panose="020B0503020000020004" charset="-127"/>
                <a:cs typeface="Malgun Gothic" panose="020B0503020000020004" charset="-127"/>
              </a:rPr>
              <a:t>2</a:t>
            </a:r>
            <a:endParaRPr sz="1200">
              <a:latin typeface="Malgun Gothic" panose="020B0503020000020004" charset="-127"/>
              <a:cs typeface="Malgun Gothic" panose="020B0503020000020004" charset="-127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 panose="020B0503020000020004" charset="-127"/>
                <a:cs typeface="Malgun Gothic" panose="020B0503020000020004" charset="-127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 panose="020B0503020000020004" charset="-127"/>
              <a:cs typeface="Malgun Gothic" panose="020B050302000002000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603050405020304"/>
                <a:cs typeface="Times New Roman" panose="02020603050405020304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6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1-4.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게시를 위한 </a:t>
            </a:r>
            <a:r>
              <a:rPr lang="en-US" altLang="en-US" sz="1600" dirty="0">
                <a:latin typeface="+mn-ea"/>
                <a:cs typeface="Gulim" panose="020B0600000101010101" charset="-127"/>
              </a:rPr>
              <a:t>HTTP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 err="1">
                <a:latin typeface="+mn-ea"/>
                <a:cs typeface="Gulim" panose="020B0600000101010101" charset="-127"/>
              </a:rPr>
              <a:t>Restfull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API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사용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공통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1-5.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추가기능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sz="1600" dirty="0">
              <a:latin typeface="+mn-ea"/>
              <a:cs typeface="Malgun Gothic" panose="020B0503020000020004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기능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,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일부 확장 기능 가능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2-3.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게시를 위한 </a:t>
            </a:r>
            <a:r>
              <a:rPr lang="en-US" sz="1600" dirty="0">
                <a:latin typeface="+mn-ea"/>
                <a:cs typeface="Gulim" panose="020B0600000101010101" charset="-127"/>
              </a:rPr>
              <a:t>HTTP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 err="1">
                <a:latin typeface="+mn-ea"/>
                <a:cs typeface="Gulim" panose="020B0600000101010101" charset="-127"/>
              </a:rPr>
              <a:t>Restfull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API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제공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공통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2-4.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Image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목록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,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획득을 위한 </a:t>
            </a:r>
            <a:r>
              <a:rPr lang="en-US" altLang="en-US" sz="1600" dirty="0">
                <a:latin typeface="+mn-ea"/>
                <a:cs typeface="Gulim" panose="020B0600000101010101" charset="-127"/>
              </a:rPr>
              <a:t>HTTP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 err="1">
                <a:latin typeface="+mn-ea"/>
                <a:cs typeface="Gulim" panose="020B0600000101010101" charset="-127"/>
              </a:rPr>
              <a:t>Restfull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API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제공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신규 추가 필요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2-5.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추가 기능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 panose="020B0600000101010101" charset="-127"/>
            </a:endParaRPr>
          </a:p>
          <a:p>
            <a:pPr marL="299085" indent="-287020"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r>
              <a:rPr lang="en-US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600" dirty="0">
              <a:latin typeface="+mn-ea"/>
              <a:cs typeface="Malgun Gothic" panose="020B0503020000020004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3.1.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Image list view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기능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공통 기능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,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개별 제안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3.2.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Image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목록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,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획득을 위한 </a:t>
            </a:r>
            <a:r>
              <a:rPr lang="en-US" altLang="en-US" sz="1600" dirty="0">
                <a:latin typeface="+mn-ea"/>
                <a:cs typeface="Gulim" panose="020B0600000101010101" charset="-127"/>
              </a:rPr>
              <a:t>HTTP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</a:t>
            </a:r>
            <a:r>
              <a:rPr lang="en-US" altLang="ko-KR" sz="1600" dirty="0" err="1">
                <a:latin typeface="+mn-ea"/>
                <a:cs typeface="Gulim" panose="020B0600000101010101" charset="-127"/>
              </a:rPr>
              <a:t>Restfull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API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사용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신규 추가 필요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3.3.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UI 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제공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 (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신규 추가 필요</a:t>
            </a:r>
            <a:r>
              <a:rPr lang="en-US" altLang="ko-KR" sz="1600" dirty="0">
                <a:latin typeface="+mn-ea"/>
                <a:cs typeface="Gulim" panose="020B0600000101010101" charset="-127"/>
              </a:rPr>
              <a:t>)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 panose="020B0600000101010101" charset="-127"/>
              </a:rPr>
              <a:t>3-4.</a:t>
            </a:r>
            <a:r>
              <a:rPr lang="ko-KR" altLang="en-US" sz="1600" dirty="0">
                <a:latin typeface="+mn-ea"/>
                <a:cs typeface="Gulim" panose="020B0600000101010101" charset="-127"/>
              </a:rPr>
              <a:t> 추가 기능</a:t>
            </a:r>
            <a:endParaRPr lang="en-US" altLang="ko-KR" sz="1600" dirty="0">
              <a:latin typeface="+mn-ea"/>
              <a:cs typeface="Gulim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en-US" sz="1100" dirty="0"/>
          </a:p>
        </p:txBody>
      </p:sp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603050405020304"/>
                <a:cs typeface="Times New Roman" panose="02020603050405020304"/>
              </a:rPr>
              <a:t>시스템 구성도 </a:t>
            </a:r>
            <a:r>
              <a:rPr lang="en-US" altLang="ko-KR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변경  된 사항 적용</a:t>
            </a:r>
            <a:r>
              <a:rPr lang="en-US" altLang="ko-KR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시스템 구성도</a:t>
            </a:r>
            <a:endParaRPr sz="2000" dirty="0">
              <a:latin typeface="+mn-ea"/>
              <a:cs typeface="Malgun Gothic" panose="020B0503020000020004" charset="-127"/>
            </a:endParaRPr>
          </a:p>
        </p:txBody>
      </p:sp>
      <p:pic>
        <p:nvPicPr>
          <p:cNvPr id="21" name="Picture 12" descr="D:\Daum_Cloud\DaumCloud\20131220_스마트 협업테이블\01. Images\DL380G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39" y="4785497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D:\Daum_Cloud\DaumCloud\20131220_스마트 협업테이블\01. Images\DL380G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4720803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3" y="4866073"/>
            <a:ext cx="522801" cy="463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238" y="4082001"/>
            <a:ext cx="870999" cy="8709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569" y="2671424"/>
            <a:ext cx="971309" cy="647540"/>
          </a:xfrm>
          <a:prstGeom prst="rect">
            <a:avLst/>
          </a:prstGeom>
        </p:spPr>
      </p:pic>
      <p:pic>
        <p:nvPicPr>
          <p:cNvPr id="23" name="그림 22" descr="텍스트, 실외이(가) 표시된 사진&#10;&#10;자동 생성된 설명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38" y="3756554"/>
            <a:ext cx="858744" cy="586846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061309" y="3192267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100" dirty="0"/>
              <a:t>Change Detection</a:t>
            </a:r>
            <a:endParaRPr kumimoji="1" lang="en-US" altLang="en-US" sz="11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031778" y="3395570"/>
            <a:ext cx="1368449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100" dirty="0"/>
              <a:t>Intruder Detection</a:t>
            </a:r>
            <a:endParaRPr kumimoji="1" lang="en-US" altLang="en-US" sz="1100" dirty="0"/>
          </a:p>
          <a:p>
            <a:pPr algn="ctr"/>
            <a:r>
              <a:rPr kumimoji="1" lang="en-US" altLang="en-US" sz="1100" dirty="0"/>
              <a:t>(Django blog)</a:t>
            </a:r>
            <a:endParaRPr kumimoji="1" lang="en-US" altLang="en-US" sz="1100" dirty="0"/>
          </a:p>
        </p:txBody>
      </p:sp>
      <p:pic>
        <p:nvPicPr>
          <p:cNvPr id="26" name="Picture 13" descr="D:\Daum_Cloud\DaumCloud\20131220_스마트 협업테이블\01. Images\Database_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06" y="4181145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29" name="직선 화살표 연결선 28"/>
          <p:cNvCxnSpPr>
            <a:stCxn id="5" idx="3"/>
            <a:endCxn id="21" idx="1"/>
          </p:cNvCxnSpPr>
          <p:nvPr/>
        </p:nvCxnSpPr>
        <p:spPr>
          <a:xfrm>
            <a:off x="1153384" y="5097848"/>
            <a:ext cx="871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184599" y="4828170"/>
            <a:ext cx="491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RTSP</a:t>
            </a:r>
            <a:endParaRPr kumimoji="1" lang="en-US" altLang="en-US" sz="1200" dirty="0"/>
          </a:p>
        </p:txBody>
      </p:sp>
      <p:cxnSp>
        <p:nvCxnSpPr>
          <p:cNvPr id="34" name="꺾인 연결선[E] 33"/>
          <p:cNvCxnSpPr>
            <a:stCxn id="24" idx="0"/>
            <a:endCxn id="9" idx="1"/>
          </p:cNvCxnSpPr>
          <p:nvPr/>
        </p:nvCxnSpPr>
        <p:spPr>
          <a:xfrm rot="5400000" flipH="1" flipV="1">
            <a:off x="3357811" y="2327509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/>
          <p:cNvCxnSpPr>
            <a:stCxn id="7" idx="3"/>
            <a:endCxn id="26" idx="1"/>
          </p:cNvCxnSpPr>
          <p:nvPr/>
        </p:nvCxnSpPr>
        <p:spPr>
          <a:xfrm flipV="1">
            <a:off x="51242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0562" y="3680774"/>
            <a:ext cx="431435" cy="41462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9861" y="4119079"/>
            <a:ext cx="552835" cy="41462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9322" y="3223161"/>
            <a:ext cx="395673" cy="41462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64378" y="2785772"/>
            <a:ext cx="421175" cy="414628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52" name="꺾인 연결선[E] 51"/>
          <p:cNvCxnSpPr>
            <a:stCxn id="9" idx="3"/>
            <a:endCxn id="50" idx="1"/>
          </p:cNvCxnSpPr>
          <p:nvPr/>
        </p:nvCxnSpPr>
        <p:spPr>
          <a:xfrm flipV="1">
            <a:off x="5193878" y="2993086"/>
            <a:ext cx="2470500" cy="210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729982" y="2702939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HTTP/Restful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en-US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5429805" y="2702938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HTTP</a:t>
            </a:r>
            <a:endParaRPr kumimoji="1" lang="en-US" altLang="en-US" sz="1200" dirty="0"/>
          </a:p>
        </p:txBody>
      </p:sp>
      <p:cxnSp>
        <p:nvCxnSpPr>
          <p:cNvPr id="57" name="직선 화살표 연결선 56"/>
          <p:cNvCxnSpPr>
            <a:stCxn id="25" idx="0"/>
          </p:cNvCxnSpPr>
          <p:nvPr/>
        </p:nvCxnSpPr>
        <p:spPr>
          <a:xfrm flipV="1">
            <a:off x="4716003" y="3086086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HTTP</a:t>
            </a:r>
            <a:endParaRPr kumimoji="1" lang="en-US" altLang="en-US" sz="1200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4253616" y="4054333"/>
            <a:ext cx="94026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00" dirty="0"/>
              <a:t> Image blog</a:t>
            </a:r>
            <a:endParaRPr kumimoji="1" lang="en-US" altLang="en-US" sz="1000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031778" y="340283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00" dirty="0"/>
              <a:t> REST API</a:t>
            </a:r>
            <a:endParaRPr kumimoji="1" lang="en-US" alt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PORT:8000</a:t>
            </a:r>
            <a:endParaRPr kumimoji="1" lang="en-US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4572000" y="26948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PORT:8080</a:t>
            </a:r>
            <a:endParaRPr kumimoji="1" lang="en-US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200" dirty="0"/>
              <a:t>&lt;EDGE SYSTEM&gt;</a:t>
            </a:r>
            <a:endParaRPr kumimoji="1" lang="en-US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200" dirty="0"/>
              <a:t>&lt;CLIENT&gt;</a:t>
            </a:r>
            <a:endParaRPr kumimoji="1" lang="en-US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59247" y="4589324"/>
            <a:ext cx="431435" cy="4398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9568" y="4060441"/>
            <a:ext cx="971397" cy="672207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endCxn id="21" idx="1"/>
          </p:cNvCxnSpPr>
          <p:nvPr/>
        </p:nvCxnSpPr>
        <p:spPr>
          <a:xfrm>
            <a:off x="1111756" y="4398406"/>
            <a:ext cx="912783" cy="69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58912" y="4248926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 USB</a:t>
            </a:r>
            <a:endParaRPr kumimoji="1" lang="en-US" altLang="en-US" sz="12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24232" y="4641184"/>
            <a:ext cx="797854" cy="2356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40935" y="4244808"/>
            <a:ext cx="1047750" cy="3271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19400" y="4790122"/>
            <a:ext cx="609600" cy="1628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66530" y="4464046"/>
            <a:ext cx="715339" cy="3576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200" dirty="0"/>
              <a:t>&lt;SERVICE SYSTEM&gt;</a:t>
            </a:r>
            <a:endParaRPr kumimoji="1" lang="en-US" alt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 panose="02020603050405020304"/>
                <a:cs typeface="Times New Roman" panose="02020603050405020304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2273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sz="2000" b="1" dirty="0">
                <a:latin typeface="+mn-ea"/>
                <a:cs typeface="Malgun Gothic" panose="020B0503020000020004" charset="-127"/>
                <a:sym typeface="+mn-ea"/>
              </a:rPr>
              <a:t>설명:</a:t>
            </a:r>
            <a:endParaRPr sz="2000" b="1" dirty="0">
              <a:latin typeface="+mn-ea"/>
              <a:cs typeface="Malgun Gothic" panose="020B0503020000020004" charset="-127"/>
            </a:endParaRPr>
          </a:p>
          <a:p>
            <a:pPr marL="469265" lvl="1" indent="0">
              <a:lnSpc>
                <a:spcPct val="100000"/>
              </a:lnSpc>
              <a:spcBef>
                <a:spcPts val="105"/>
              </a:spcBef>
              <a:buFont typeface="Wingdings" panose="05000000000000000000"/>
              <a:buNone/>
              <a:tabLst>
                <a:tab pos="299720" algn="l"/>
              </a:tabLst>
            </a:pPr>
            <a:r>
              <a:rPr lang="ko-KR" altLang="en-US" sz="1800" dirty="0">
                <a:latin typeface="+mn-ea"/>
                <a:cs typeface="Gulim" panose="020B0600000101010101" charset="-127"/>
              </a:rPr>
              <a:t>본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프로젝트의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주요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목표는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엣지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시스템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(Edge System),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서비스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시스템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(Service System),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클라이언트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시스템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(Client System)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포함한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통합적인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이미지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처리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서비스를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개발하는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것입니다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.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이를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통해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사용자는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이미지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업로드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,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객체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탐지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,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이미지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관리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,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결과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공유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등의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작업을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직관적이고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효율적으로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수행할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수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있습니다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. YOLOv5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모델을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활용하여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객체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탐지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기능을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강화하고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, Django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기반의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RESTful API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사용자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친화적인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서비스를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제공합니다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.</a:t>
            </a:r>
            <a:endParaRPr lang="en-US" altLang="zh-CN" sz="1800" dirty="0">
              <a:latin typeface="+mn-ea"/>
              <a:cs typeface="Gulim" panose="020B0600000101010101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4845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sz="2000" b="1" dirty="0">
                <a:latin typeface="+mn-ea"/>
                <a:cs typeface="Malgun Gothic" panose="020B0503020000020004" charset="-127"/>
                <a:sym typeface="+mn-ea"/>
              </a:rPr>
              <a:t>설</a:t>
            </a:r>
            <a:r>
              <a:rPr sz="2000" b="1" dirty="0">
                <a:latin typeface="+mn-ea"/>
                <a:cs typeface="Malgun Gothic" panose="020B0503020000020004" charset="-127"/>
                <a:sym typeface="+mn-ea"/>
              </a:rPr>
              <a:t>명</a:t>
            </a:r>
            <a:r>
              <a:rPr lang="en-US" sz="2000" b="1" dirty="0">
                <a:latin typeface="+mn-ea"/>
                <a:cs typeface="Malgun Gothic" panose="020B0503020000020004" charset="-127"/>
                <a:sym typeface="+mn-ea"/>
              </a:rPr>
              <a:t>:</a:t>
            </a:r>
            <a:endParaRPr sz="2000" b="1" dirty="0">
              <a:latin typeface="+mn-ea"/>
              <a:cs typeface="Malgun Gothic" panose="020B0503020000020004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lang="en-US" dirty="0">
                <a:latin typeface="+mn-ea"/>
                <a:cs typeface="Gulim" panose="020B0600000101010101" charset="-127"/>
                <a:sym typeface="+mn-ea"/>
              </a:rPr>
              <a:t>1.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자동화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및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효율성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향상</a:t>
            </a:r>
            <a:endParaRPr lang="ko-KR" altLang="en-US" sz="1800" dirty="0">
              <a:latin typeface="+mn-ea"/>
              <a:cs typeface="Gulim" panose="020B0600000101010101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 panose="020B0600000101010101" charset="-127"/>
              </a:rPr>
              <a:t>기존의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이미지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관리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방식은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시간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소모적이며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비효율적입니다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.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본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프로젝트는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자동화된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탐지와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관리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기능을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통해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이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문제를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해결합니다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.</a:t>
            </a:r>
            <a:endParaRPr lang="en-US" altLang="zh-CN" sz="1800" dirty="0">
              <a:latin typeface="+mn-ea"/>
              <a:cs typeface="Gulim" panose="020B0600000101010101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en-US" altLang="zh-CN" sz="1800" dirty="0">
              <a:latin typeface="+mn-ea"/>
              <a:cs typeface="Gulim" panose="020B0600000101010101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lang="en-US" altLang="ko-KR" sz="1800" dirty="0">
                <a:latin typeface="+mn-ea"/>
                <a:cs typeface="Gulim" panose="020B0600000101010101" charset="-127"/>
              </a:rPr>
              <a:t>2.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플랫폼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확장성</a:t>
            </a:r>
            <a:endParaRPr lang="ko-KR" altLang="en-US" sz="1800" dirty="0">
              <a:latin typeface="+mn-ea"/>
              <a:cs typeface="Gulim" panose="020B0600000101010101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lang="en-US" altLang="zh-CN" sz="1800" dirty="0">
                <a:latin typeface="+mn-ea"/>
                <a:cs typeface="Gulim" panose="020B0600000101010101" charset="-127"/>
              </a:rPr>
              <a:t>Python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및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Django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사용하여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안정적이고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확장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가능한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클라우드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기반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서비스를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제공합니다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.</a:t>
            </a:r>
            <a:endParaRPr lang="en-US" altLang="zh-CN" sz="1800" dirty="0">
              <a:latin typeface="+mn-ea"/>
              <a:cs typeface="Gulim" panose="020B0600000101010101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endParaRPr lang="en-US" altLang="zh-CN" sz="1800" dirty="0">
              <a:latin typeface="+mn-ea"/>
              <a:cs typeface="Gulim" panose="020B0600000101010101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lang="en-US" altLang="ko-KR" sz="1800" dirty="0">
                <a:latin typeface="+mn-ea"/>
                <a:cs typeface="Gulim" panose="020B0600000101010101" charset="-127"/>
              </a:rPr>
              <a:t>3.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보안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강화</a:t>
            </a:r>
            <a:endParaRPr lang="ko-KR" altLang="en-US" sz="1800" dirty="0">
              <a:latin typeface="+mn-ea"/>
              <a:cs typeface="Gulim" panose="020B0600000101010101" charset="-127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 panose="020B0600000101010101" charset="-127"/>
              </a:rPr>
              <a:t>보안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키를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활용한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로그인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인증을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통해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데이터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안전성을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보장하며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,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사용자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신뢰도를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1800" dirty="0">
                <a:latin typeface="+mn-ea"/>
                <a:cs typeface="Gulim" panose="020B0600000101010101" charset="-127"/>
              </a:rPr>
              <a:t>높입니다</a:t>
            </a:r>
            <a:r>
              <a:rPr lang="en-US" altLang="zh-CN" sz="1800" dirty="0">
                <a:latin typeface="+mn-ea"/>
                <a:cs typeface="Gulim" panose="020B0600000101010101" charset="-127"/>
              </a:rPr>
              <a:t>.</a:t>
            </a:r>
            <a:endParaRPr lang="en-US" altLang="zh-CN" sz="1800" dirty="0">
              <a:latin typeface="+mn-ea"/>
              <a:cs typeface="Gulim" panose="020B0600000101010101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 panose="02020603050405020304"/>
                <a:cs typeface="Times New Roman" panose="02020603050405020304"/>
              </a:rPr>
              <a:t>Lab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57200" y="1219200"/>
          <a:ext cx="899160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/>
                <a:gridCol w="3962400"/>
                <a:gridCol w="457200"/>
                <a:gridCol w="457200"/>
                <a:gridCol w="31242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O/X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O/X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edge.py</a:t>
                      </a:r>
                      <a:endParaRPr lang="en-US" altLang="ko-KR" sz="1000" dirty="0"/>
                    </a:p>
                  </a:txBody>
                  <a:tcPr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1-2. </a:t>
                      </a:r>
                      <a:r>
                        <a:rPr lang="en-GB" altLang="ko-KR" sz="1000" dirty="0" err="1"/>
                        <a:t>Ms</a:t>
                      </a:r>
                      <a:r>
                        <a:rPr lang="en-GB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GB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edge.py</a:t>
                      </a:r>
                      <a:endParaRPr lang="en-US" altLang="ko-KR" sz="1000" dirty="0"/>
                    </a:p>
                  </a:txBody>
                  <a:tcPr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한 종류의 객체를 동일한 객체로 가능한 </a:t>
                      </a:r>
                      <a:r>
                        <a:rPr lang="en-GB" altLang="ko-KR" sz="1000" dirty="0"/>
                        <a:t>Change Detection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en-GB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edge.py</a:t>
                      </a:r>
                      <a:endParaRPr lang="en-US" altLang="ko-KR" sz="1000" dirty="0"/>
                    </a:p>
                  </a:txBody>
                  <a:tcPr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edge.py</a:t>
                      </a:r>
                      <a:endParaRPr lang="en-US" altLang="ko-KR" sz="1000" dirty="0"/>
                    </a:p>
                  </a:txBody>
                  <a:tcPr anchor="ctr"/>
                </a:tc>
              </a:tr>
              <a:tr h="0">
                <a:tc vMerge="1"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/>
                        <a:t>기타 추가기능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X</a:t>
                      </a:r>
                      <a:endParaRPr lang="en-US" altLang="ko-KR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X</a:t>
                      </a:r>
                      <a:endParaRPr lang="en-US" altLang="ko-KR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GB" altLang="ko-KR" sz="1000" dirty="0" err="1"/>
                        <a:t>Pythonanywhere</a:t>
                      </a:r>
                      <a:r>
                        <a:rPr lang="en-GB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O</a:t>
                      </a:r>
                      <a:endParaRPr lang="en-US" altLang="ko-KR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urls.py</a:t>
                      </a:r>
                      <a:endParaRPr lang="en-US" altLang="ko-KR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views.py</a:t>
                      </a:r>
                      <a:endParaRPr lang="en-US" altLang="ko-KR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views.py</a:t>
                      </a:r>
                      <a:endParaRPr lang="en-US" altLang="ko-KR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ko-KR" altLang="en-US" sz="1000" dirty="0"/>
                        <a:t>기타 추가 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views.py</a:t>
                      </a:r>
                      <a:endParaRPr lang="en-US" altLang="ko-KR" sz="1000" dirty="0"/>
                    </a:p>
                  </a:txBody>
                  <a:tcPr anchor="ctr"/>
                </a:tc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MainActivity.java    MainActivity.java</a:t>
                      </a:r>
                      <a:endParaRPr lang="en-US" altLang="zh-CN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GB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-GB" altLang="ko-KR" sz="1000" dirty="0"/>
                        <a:t>HTTP </a:t>
                      </a:r>
                      <a:r>
                        <a:rPr lang="en-GB" altLang="ko-KR" sz="1000" dirty="0" err="1"/>
                        <a:t>Restfull</a:t>
                      </a:r>
                      <a:r>
                        <a:rPr lang="en-GB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MainActivity.java    MainActivity.java</a:t>
                      </a:r>
                      <a:endParaRPr lang="en-US" altLang="zh-CN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-GB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추가 기능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00" dirty="0"/>
                        <a:t>MainActivity.java    MainActivity.java</a:t>
                      </a:r>
                      <a:endParaRPr lang="en-US" altLang="zh-CN" sz="10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03632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endParaRPr lang="ko-KR" altLang="en-US" sz="14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12065" indent="457200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zh-CN"/>
              <a:t>YoloV5 </a:t>
            </a:r>
            <a:r>
              <a:rPr lang="ko-KR" altLang="en-US"/>
              <a:t>사전</a:t>
            </a:r>
            <a:r>
              <a:rPr lang="en-US" altLang="zh-CN"/>
              <a:t> </a:t>
            </a:r>
            <a:r>
              <a:rPr lang="ko-KR" altLang="en-US"/>
              <a:t>학습</a:t>
            </a:r>
            <a:r>
              <a:rPr lang="en-US" altLang="zh-CN"/>
              <a:t> </a:t>
            </a:r>
            <a:r>
              <a:rPr lang="ko-KR" altLang="en-US"/>
              <a:t>모델을</a:t>
            </a:r>
            <a:r>
              <a:rPr lang="en-US" altLang="zh-CN"/>
              <a:t> </a:t>
            </a:r>
            <a:r>
              <a:rPr lang="ko-KR" altLang="en-US"/>
              <a:t>활용하여</a:t>
            </a:r>
            <a:r>
              <a:rPr lang="en-US" altLang="zh-CN"/>
              <a:t> </a:t>
            </a:r>
            <a:r>
              <a:rPr lang="ko-KR" altLang="en-US"/>
              <a:t>객체</a:t>
            </a:r>
            <a:r>
              <a:rPr lang="en-US" altLang="zh-CN"/>
              <a:t> </a:t>
            </a:r>
            <a:r>
              <a:rPr lang="ko-KR" altLang="en-US"/>
              <a:t>검출</a:t>
            </a:r>
            <a:r>
              <a:rPr lang="en-US" altLang="zh-CN"/>
              <a:t> </a:t>
            </a:r>
            <a:r>
              <a:rPr lang="ko-KR" altLang="en-US"/>
              <a:t>기능을</a:t>
            </a:r>
            <a:r>
              <a:rPr lang="en-US" altLang="zh-CN"/>
              <a:t> </a:t>
            </a:r>
            <a:r>
              <a:rPr lang="ko-KR" altLang="en-US"/>
              <a:t>구현하</a:t>
            </a:r>
            <a:endParaRPr lang="ko-KR" altLang="en-US" sz="800" i="1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zh-CN" sz="1000"/>
              <a:t>YoloV5 </a:t>
            </a:r>
            <a:r>
              <a:rPr lang="ko-KR" altLang="en-US" sz="1000"/>
              <a:t>사전</a:t>
            </a:r>
            <a:r>
              <a:rPr lang="en-US" altLang="zh-CN" sz="1000"/>
              <a:t> </a:t>
            </a:r>
            <a:r>
              <a:rPr lang="ko-KR" altLang="en-US" sz="1000"/>
              <a:t>학습</a:t>
            </a:r>
            <a:r>
              <a:rPr lang="en-US" altLang="zh-CN" sz="1000"/>
              <a:t> </a:t>
            </a:r>
            <a:r>
              <a:rPr lang="ko-KR" altLang="en-US" sz="1000"/>
              <a:t>모델을</a:t>
            </a:r>
            <a:r>
              <a:rPr lang="en-US" altLang="zh-CN" sz="1000"/>
              <a:t> </a:t>
            </a:r>
            <a:r>
              <a:rPr lang="ko-KR" altLang="en-US" sz="1000"/>
              <a:t>활용하여</a:t>
            </a:r>
            <a:r>
              <a:rPr lang="en-US" altLang="zh-CN" sz="1000"/>
              <a:t> </a:t>
            </a:r>
            <a:r>
              <a:rPr lang="ko-KR" altLang="en-US" sz="1000"/>
              <a:t>객체</a:t>
            </a:r>
            <a:r>
              <a:rPr lang="en-US" altLang="zh-CN" sz="1000"/>
              <a:t> </a:t>
            </a:r>
            <a:r>
              <a:rPr lang="ko-KR" altLang="en-US" sz="1000"/>
              <a:t>검출</a:t>
            </a:r>
            <a:r>
              <a:rPr lang="en-US" altLang="zh-CN" sz="1000"/>
              <a:t> </a:t>
            </a:r>
            <a:r>
              <a:rPr lang="ko-KR" altLang="en-US" sz="1000"/>
              <a:t>기능을</a:t>
            </a:r>
            <a:r>
              <a:rPr lang="en-US" altLang="zh-CN" sz="1000"/>
              <a:t> </a:t>
            </a:r>
            <a:r>
              <a:rPr lang="ko-KR" altLang="en-US" sz="1000"/>
              <a:t>구현하며</a:t>
            </a:r>
            <a:r>
              <a:rPr lang="en-US" altLang="zh-CN" sz="1000"/>
              <a:t>, </a:t>
            </a:r>
            <a:r>
              <a:rPr lang="ko-KR" altLang="en-US" sz="1000"/>
              <a:t>다양한</a:t>
            </a:r>
            <a:r>
              <a:rPr lang="en-US" altLang="zh-CN" sz="1000"/>
              <a:t> </a:t>
            </a:r>
            <a:r>
              <a:rPr lang="ko-KR" altLang="en-US" sz="1000"/>
              <a:t>응용</a:t>
            </a:r>
            <a:r>
              <a:rPr lang="en-US" altLang="zh-CN" sz="1000"/>
              <a:t> </a:t>
            </a:r>
            <a:r>
              <a:rPr lang="ko-KR" altLang="en-US" sz="1000"/>
              <a:t>가능</a:t>
            </a:r>
            <a:r>
              <a:rPr lang="en-US" altLang="zh-CN" sz="1000"/>
              <a:t>.</a:t>
            </a:r>
            <a:endParaRPr lang="en-US" altLang="zh-CN" sz="1000"/>
          </a:p>
          <a:p>
            <a:endParaRPr kumimoji="1" lang="en-US" altLang="zh-CN" sz="10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089025"/>
          </a:xfrm>
        </p:spPr>
        <p:txBody>
          <a:bodyPr>
            <a:no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1-2. </a:t>
            </a:r>
            <a:r>
              <a:rPr lang="en-GB" altLang="ko-KR" sz="140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Ms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en-GB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가지 객체 검출 기능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zh-CN" sz="1000"/>
              <a:t>MS COCO </a:t>
            </a:r>
            <a:r>
              <a:rPr lang="ko-KR" altLang="en-US" sz="1000"/>
              <a:t>데이터셋에</a:t>
            </a:r>
            <a:r>
              <a:rPr lang="en-US" altLang="zh-CN" sz="1000"/>
              <a:t> </a:t>
            </a:r>
            <a:r>
              <a:rPr lang="ko-KR" altLang="en-US" sz="1000"/>
              <a:t>기반하여</a:t>
            </a:r>
            <a:r>
              <a:rPr lang="en-US" altLang="zh-CN" sz="1000"/>
              <a:t> 80</a:t>
            </a:r>
            <a:r>
              <a:rPr lang="ko-KR" altLang="en-US" sz="1000"/>
              <a:t>가지</a:t>
            </a:r>
            <a:r>
              <a:rPr lang="en-US" altLang="zh-CN" sz="1000"/>
              <a:t> </a:t>
            </a:r>
            <a:r>
              <a:rPr lang="ko-KR" altLang="en-US" sz="1000"/>
              <a:t>객체의</a:t>
            </a:r>
            <a:r>
              <a:rPr lang="en-US" altLang="zh-CN" sz="1000"/>
              <a:t> </a:t>
            </a:r>
            <a:r>
              <a:rPr lang="ko-KR" altLang="en-US" sz="1000"/>
              <a:t>검출을</a:t>
            </a:r>
            <a:r>
              <a:rPr lang="en-US" altLang="zh-CN" sz="1000"/>
              <a:t> </a:t>
            </a:r>
            <a:r>
              <a:rPr lang="ko-KR" altLang="en-US" sz="1000"/>
              <a:t>지원</a:t>
            </a:r>
            <a:r>
              <a:rPr lang="en-US" altLang="zh-CN" sz="1000"/>
              <a:t>.</a:t>
            </a:r>
            <a:endParaRPr lang="en-US" altLang="zh-CN" sz="1000"/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 panose="020B0600000101010101" charset="-127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/>
          <p:cNvSpPr txBox="1"/>
          <p:nvPr/>
        </p:nvSpPr>
        <p:spPr>
          <a:xfrm>
            <a:off x="458118" y="4038600"/>
            <a:ext cx="4309110" cy="892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한 종류의 객체를 동일한 객체로 가능한 </a:t>
            </a:r>
            <a:r>
              <a:rPr lang="en-GB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900" kern="0" dirty="0">
                <a:latin typeface="+mn-ea"/>
                <a:cs typeface="Gulim" panose="020B0600000101010101" charset="-127"/>
              </a:rPr>
              <a:t>동일한</a:t>
            </a:r>
            <a:r>
              <a:rPr lang="en-US" altLang="zh-CN" sz="9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900" kern="0" dirty="0">
                <a:latin typeface="+mn-ea"/>
                <a:cs typeface="Gulim" panose="020B0600000101010101" charset="-127"/>
              </a:rPr>
              <a:t>객체군의</a:t>
            </a:r>
            <a:r>
              <a:rPr lang="en-US" altLang="zh-CN" sz="9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900" kern="0" dirty="0">
                <a:latin typeface="+mn-ea"/>
                <a:cs typeface="Gulim" panose="020B0600000101010101" charset="-127"/>
              </a:rPr>
              <a:t>변화</a:t>
            </a:r>
            <a:r>
              <a:rPr lang="en-US" altLang="zh-CN" sz="900" kern="0" dirty="0">
                <a:latin typeface="+mn-ea"/>
                <a:cs typeface="Gulim" panose="020B0600000101010101" charset="-127"/>
              </a:rPr>
              <a:t>(</a:t>
            </a:r>
            <a:r>
              <a:rPr lang="ko-KR" altLang="en-US" sz="900" kern="0" dirty="0">
                <a:latin typeface="+mn-ea"/>
                <a:cs typeface="Gulim" panose="020B0600000101010101" charset="-127"/>
              </a:rPr>
              <a:t>추가</a:t>
            </a:r>
            <a:r>
              <a:rPr lang="en-US" altLang="zh-CN" sz="900" kern="0" dirty="0">
                <a:latin typeface="+mn-ea"/>
                <a:cs typeface="Gulim" panose="020B0600000101010101" charset="-127"/>
              </a:rPr>
              <a:t>, </a:t>
            </a:r>
            <a:r>
              <a:rPr lang="ko-KR" altLang="en-US" sz="900" kern="0" dirty="0">
                <a:latin typeface="+mn-ea"/>
                <a:cs typeface="Gulim" panose="020B0600000101010101" charset="-127"/>
              </a:rPr>
              <a:t>제거</a:t>
            </a:r>
            <a:r>
              <a:rPr lang="en-US" altLang="zh-CN" sz="900" kern="0" dirty="0">
                <a:latin typeface="+mn-ea"/>
                <a:cs typeface="Gulim" panose="020B0600000101010101" charset="-127"/>
              </a:rPr>
              <a:t>, </a:t>
            </a:r>
            <a:r>
              <a:rPr lang="ko-KR" altLang="en-US" sz="900" kern="0" dirty="0">
                <a:latin typeface="+mn-ea"/>
                <a:cs typeface="Gulim" panose="020B0600000101010101" charset="-127"/>
              </a:rPr>
              <a:t>위치</a:t>
            </a:r>
            <a:r>
              <a:rPr lang="en-US" altLang="zh-CN" sz="9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900" kern="0" dirty="0">
                <a:latin typeface="+mn-ea"/>
                <a:cs typeface="Gulim" panose="020B0600000101010101" charset="-127"/>
              </a:rPr>
              <a:t>변경</a:t>
            </a:r>
            <a:r>
              <a:rPr lang="en-US" altLang="zh-CN" sz="9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900" kern="0" dirty="0">
                <a:latin typeface="+mn-ea"/>
                <a:cs typeface="Gulim" panose="020B0600000101010101" charset="-127"/>
              </a:rPr>
              <a:t>등</a:t>
            </a:r>
            <a:r>
              <a:rPr lang="en-US" altLang="zh-CN" sz="900" kern="0" dirty="0">
                <a:latin typeface="+mn-ea"/>
                <a:cs typeface="Gulim" panose="020B0600000101010101" charset="-127"/>
              </a:rPr>
              <a:t>)</a:t>
            </a:r>
            <a:r>
              <a:rPr lang="ko-KR" altLang="en-US" sz="900" kern="0" dirty="0">
                <a:latin typeface="+mn-ea"/>
                <a:cs typeface="Gulim" panose="020B0600000101010101" charset="-127"/>
              </a:rPr>
              <a:t>를</a:t>
            </a:r>
            <a:r>
              <a:rPr lang="en-US" altLang="zh-CN" sz="9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900" kern="0" dirty="0">
                <a:latin typeface="+mn-ea"/>
                <a:cs typeface="Gulim" panose="020B0600000101010101" charset="-127"/>
              </a:rPr>
              <a:t>탐지</a:t>
            </a:r>
            <a:r>
              <a:rPr lang="en-US" altLang="zh-CN" sz="9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900" kern="0" dirty="0">
                <a:latin typeface="+mn-ea"/>
                <a:cs typeface="Gulim" panose="020B0600000101010101" charset="-127"/>
              </a:rPr>
              <a:t>및</a:t>
            </a:r>
            <a:r>
              <a:rPr lang="en-US" altLang="zh-CN" sz="9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900" kern="0" dirty="0">
                <a:latin typeface="+mn-ea"/>
                <a:cs typeface="Gulim" panose="020B0600000101010101" charset="-127"/>
              </a:rPr>
              <a:t>검출</a:t>
            </a:r>
            <a:r>
              <a:rPr lang="en-US" altLang="zh-CN" sz="900" kern="0" dirty="0">
                <a:latin typeface="+mn-ea"/>
                <a:cs typeface="Gulim" panose="020B0600000101010101" charset="-127"/>
              </a:rPr>
              <a:t>.</a:t>
            </a:r>
            <a:endParaRPr lang="en-US" altLang="zh-CN" sz="900" kern="0" dirty="0">
              <a:latin typeface="+mn-ea"/>
              <a:cs typeface="Gulim" panose="020B0600000101010101" charset="-127"/>
            </a:endParaRPr>
          </a:p>
          <a:p>
            <a:pPr latinLnBrk="0"/>
            <a:endParaRPr kumimoji="1" lang="en-US" altLang="zh-CN" sz="900" kern="0" dirty="0">
              <a:latin typeface="+mn-ea"/>
              <a:cs typeface="Gulim" panose="020B0600000101010101" charset="-127"/>
            </a:endParaRPr>
          </a:p>
        </p:txBody>
      </p:sp>
      <p:sp>
        <p:nvSpPr>
          <p:cNvPr id="6" name="내용 개체 틀 3"/>
          <p:cNvSpPr txBox="1"/>
          <p:nvPr/>
        </p:nvSpPr>
        <p:spPr>
          <a:xfrm>
            <a:off x="5064408" y="4038600"/>
            <a:ext cx="4309110" cy="645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 panose="020B0609020204030204"/>
                <a:ea typeface="+mn-ea"/>
                <a:cs typeface="Consolas" panose="020B060902020403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게시를 위한 </a:t>
            </a:r>
            <a:r>
              <a:rPr lang="en-GB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HTTP </a:t>
            </a:r>
            <a:r>
              <a:rPr lang="en-GB" altLang="ko-KR" sz="1400" kern="0" spc="-5" dirty="0" err="1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Restfull</a:t>
            </a:r>
            <a:r>
              <a:rPr lang="en-GB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800" kern="0" dirty="0">
                <a:latin typeface="+mn-ea"/>
                <a:cs typeface="Gulim" panose="020B0600000101010101" charset="-127"/>
              </a:rPr>
              <a:t>데이터</a:t>
            </a:r>
            <a:r>
              <a:rPr lang="en-US" altLang="zh-CN" sz="8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800" kern="0" dirty="0">
                <a:latin typeface="+mn-ea"/>
                <a:cs typeface="Gulim" panose="020B0600000101010101" charset="-127"/>
              </a:rPr>
              <a:t>게시</a:t>
            </a:r>
            <a:r>
              <a:rPr lang="en-US" altLang="zh-CN" sz="8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800" kern="0" dirty="0">
                <a:latin typeface="+mn-ea"/>
                <a:cs typeface="Gulim" panose="020B0600000101010101" charset="-127"/>
              </a:rPr>
              <a:t>및</a:t>
            </a:r>
            <a:r>
              <a:rPr lang="en-US" altLang="zh-CN" sz="8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800" kern="0" dirty="0">
                <a:latin typeface="+mn-ea"/>
                <a:cs typeface="Gulim" panose="020B0600000101010101" charset="-127"/>
              </a:rPr>
              <a:t>통신을</a:t>
            </a:r>
            <a:r>
              <a:rPr lang="en-US" altLang="zh-CN" sz="8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800" kern="0" dirty="0">
                <a:latin typeface="+mn-ea"/>
                <a:cs typeface="Gulim" panose="020B0600000101010101" charset="-127"/>
              </a:rPr>
              <a:t>지원하기</a:t>
            </a:r>
            <a:r>
              <a:rPr lang="en-US" altLang="zh-CN" sz="8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800" kern="0" dirty="0">
                <a:latin typeface="+mn-ea"/>
                <a:cs typeface="Gulim" panose="020B0600000101010101" charset="-127"/>
              </a:rPr>
              <a:t>위한</a:t>
            </a:r>
            <a:r>
              <a:rPr lang="en-US" altLang="zh-CN" sz="8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800" kern="0" dirty="0">
                <a:latin typeface="+mn-ea"/>
                <a:cs typeface="Gulim" panose="020B0600000101010101" charset="-127"/>
              </a:rPr>
              <a:t>표준화된</a:t>
            </a:r>
            <a:r>
              <a:rPr lang="en-US" altLang="zh-CN" sz="800" kern="0" dirty="0">
                <a:latin typeface="+mn-ea"/>
                <a:cs typeface="Gulim" panose="020B0600000101010101" charset="-127"/>
              </a:rPr>
              <a:t> HTTP API </a:t>
            </a:r>
            <a:r>
              <a:rPr lang="ko-KR" altLang="en-US" sz="800" kern="0" dirty="0">
                <a:latin typeface="+mn-ea"/>
                <a:cs typeface="Gulim" panose="020B0600000101010101" charset="-127"/>
              </a:rPr>
              <a:t>인터페이스</a:t>
            </a:r>
            <a:r>
              <a:rPr lang="en-US" altLang="zh-CN" sz="800" kern="0" dirty="0">
                <a:latin typeface="+mn-ea"/>
                <a:cs typeface="Gulim" panose="020B0600000101010101" charset="-127"/>
              </a:rPr>
              <a:t> </a:t>
            </a:r>
            <a:r>
              <a:rPr lang="ko-KR" altLang="en-US" sz="800" kern="0" dirty="0">
                <a:latin typeface="+mn-ea"/>
                <a:cs typeface="Gulim" panose="020B0600000101010101" charset="-127"/>
              </a:rPr>
              <a:t>제공</a:t>
            </a:r>
            <a:r>
              <a:rPr lang="en-US" altLang="zh-CN" sz="800" kern="0" dirty="0">
                <a:latin typeface="+mn-ea"/>
                <a:cs typeface="Gulim" panose="020B0600000101010101" charset="-127"/>
              </a:rPr>
              <a:t>.</a:t>
            </a:r>
            <a:endParaRPr lang="en-US" altLang="zh-CN" sz="800" kern="0" dirty="0">
              <a:latin typeface="+mn-ea"/>
              <a:cs typeface="Gulim" panose="020B0600000101010101" charset="-127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图片 6" descr="YOLOV5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540" y="2286000"/>
            <a:ext cx="3884930" cy="1662430"/>
          </a:xfrm>
          <a:prstGeom prst="rect">
            <a:avLst/>
          </a:prstGeom>
        </p:spPr>
      </p:pic>
      <p:pic>
        <p:nvPicPr>
          <p:cNvPr id="8" name="图片 7" descr="MS coc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810" y="2286000"/>
            <a:ext cx="3994150" cy="1617980"/>
          </a:xfrm>
          <a:prstGeom prst="rect">
            <a:avLst/>
          </a:prstGeom>
        </p:spPr>
      </p:pic>
      <p:pic>
        <p:nvPicPr>
          <p:cNvPr id="9" name="图片 8" descr="同一类型识别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876800"/>
            <a:ext cx="4244975" cy="1715770"/>
          </a:xfrm>
          <a:prstGeom prst="rect">
            <a:avLst/>
          </a:prstGeom>
        </p:spPr>
      </p:pic>
      <p:pic>
        <p:nvPicPr>
          <p:cNvPr id="10" name="图片 9" descr="Restful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4953000"/>
            <a:ext cx="3972560" cy="17881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36960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기타 추가기능</a:t>
            </a:r>
            <a:endParaRPr lang="ko-KR" altLang="en-US" sz="14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간략한 설명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기능 동작 캡처 화면 제시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200" dirty="0">
              <a:latin typeface="+mn-ea"/>
              <a:cs typeface="Gulim" panose="020B0600000101010101" charset="-127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 panose="020B0600000101010101" charset="-127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59787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1-6.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 panose="020B0503020000020004" charset="-127"/>
              </a:rPr>
              <a:t>기타 추가기능</a:t>
            </a:r>
            <a:endParaRPr lang="ko-KR" altLang="en-US" sz="1400" spc="-5" dirty="0">
              <a:solidFill>
                <a:srgbClr val="558ED5"/>
              </a:solidFill>
              <a:latin typeface="+mn-ea"/>
              <a:cs typeface="Malgun Gothic" panose="020B0503020000020004" charset="-127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간략한 설명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 panose="020B0503020000020004" charset="-127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(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기능 동작 캡처 화면 제시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 panose="020B0503020000020004" charset="-127"/>
              </a:rPr>
              <a:t>)</a:t>
            </a:r>
            <a:endParaRPr lang="en-US" altLang="ko-KR" sz="1200" dirty="0">
              <a:latin typeface="+mn-ea"/>
              <a:cs typeface="Gulim" panose="020B0600000101010101" charset="-127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 panose="020B0600000101010101" charset="-127"/>
            </a:endParaRPr>
          </a:p>
          <a:p>
            <a:endParaRPr kumimoji="1" lang="ko-KR" altLang="en-US" sz="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5664</Words>
  <Application>WPS 演示</Application>
  <PresentationFormat>A4 용지(210x297mm)</PresentationFormat>
  <Paragraphs>411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宋体</vt:lpstr>
      <vt:lpstr>Wingdings</vt:lpstr>
      <vt:lpstr>Malgun Gothic</vt:lpstr>
      <vt:lpstr>Consolas</vt:lpstr>
      <vt:lpstr>Times New Roman</vt:lpstr>
      <vt:lpstr>Times New Roman</vt:lpstr>
      <vt:lpstr>Arial</vt:lpstr>
      <vt:lpstr>Wingdings</vt:lpstr>
      <vt:lpstr>Gulim</vt:lpstr>
      <vt:lpstr>Calibri</vt:lpstr>
      <vt:lpstr>微软雅黑</vt:lpstr>
      <vt:lpstr>Arial Unicode MS</vt:lpstr>
      <vt:lpstr>BatangChe</vt:lpstr>
      <vt:lpstr>Office Theme</vt:lpstr>
      <vt:lpstr>Mobile/WebService Project</vt:lpstr>
      <vt:lpstr>목차</vt:lpstr>
      <vt:lpstr>요구조건</vt:lpstr>
      <vt:lpstr>시스템 구성도 (변경  된 사항 적용)</vt:lpstr>
      <vt:lpstr>목적</vt:lpstr>
      <vt:lpstr>필요성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- 3. Client System(Android, Java기반, 개별 제안)</vt:lpstr>
      <vt:lpstr>기능(부족한 설명 추거, 신규 또는 추가 기능 중심, 페이지 추가 가능)</vt:lpstr>
      <vt:lpstr>사용자 시나리오(Ui 구성)</vt:lpstr>
      <vt:lpstr>개발과정의 이슈(선택)</vt:lpstr>
      <vt:lpstr>데모(구동 동영상, mp4 동영상 파일을 추가 함)</vt:lpstr>
      <vt:lpstr>기대효과 및 결론</vt:lpstr>
      <vt:lpstr>결과물의 목록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魅猫M</cp:lastModifiedBy>
  <cp:revision>124</cp:revision>
  <dcterms:created xsi:type="dcterms:W3CDTF">2020-06-08T19:34:00Z</dcterms:created>
  <dcterms:modified xsi:type="dcterms:W3CDTF">2024-12-15T14:24:26Z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2018-05-11T12:00:00Z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2020-06-09T12:00:00Z</vt:filetime>
  </property>
  <property fmtid="{D5CDD505-2E9C-101B-9397-08002B2CF9AE}" pid="5" name="ICV">
    <vt:lpwstr>C05049A5A0C7495E96B4819E7C0A529B_12</vt:lpwstr>
  </property>
  <property fmtid="{D5CDD505-2E9C-101B-9397-08002B2CF9AE}" pid="6" name="KSOProductBuildVer">
    <vt:lpwstr>2052-12.1.0.19302</vt:lpwstr>
  </property>
</Properties>
</file>